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58" r:id="rId4"/>
    <p:sldId id="262" r:id="rId5"/>
    <p:sldId id="259" r:id="rId6"/>
    <p:sldId id="263" r:id="rId7"/>
    <p:sldId id="265" r:id="rId8"/>
    <p:sldId id="266" r:id="rId9"/>
    <p:sldId id="267" r:id="rId10"/>
    <p:sldId id="268" r:id="rId11"/>
    <p:sldId id="260" r:id="rId12"/>
    <p:sldId id="261" r:id="rId13"/>
    <p:sldId id="269" r:id="rId14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380"/>
    <p:restoredTop sz="94660"/>
  </p:normalViewPr>
  <p:slideViewPr>
    <p:cSldViewPr snapToGrid="0">
      <p:cViewPr varScale="1">
        <p:scale>
          <a:sx n="104" d="100"/>
          <a:sy n="104" d="100"/>
        </p:scale>
        <p:origin x="15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p4>
</file>

<file path=ppt/media/media2.mp4>
</file>

<file path=ppt/media/media3.mp4>
</file>

<file path=ppt/media/media4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fld id="{420798BD-DF3D-41F0-8233-36344DDE7339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fld id="{D1725152-16D7-43DC-A909-C66F5DC4B2FB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260476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1725152-16D7-43DC-A909-C66F5DC4B2FB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1432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7BA976A-4C66-4930-8EB7-643EF82F3F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B5DAB5D0-A47C-4EAE-9DE1-792ED65457D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A5DBB6-1E8F-412A-B8CC-7F7103ED72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902E30A9-528A-44CB-A6DA-15D2DA1562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FE9ECAA-102F-43C3-95A5-F01EA04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43107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4D20DE-B11F-4DB3-AC79-DB57739034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56F86900-1EAB-418D-A271-E6E168B04C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4B78F49-02A0-4E43-A42E-94119972AB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5D222611-D6F5-4331-8E01-73E6CB6EF2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AC58AC6-141F-4A37-AF9C-C97AC05D4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4729354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9236F8A0-74A0-4F1E-835B-6676C1C516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860F6D19-83FF-4891-ABC6-CDD3A9109C6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DA0CBEC-DA9C-4296-92AB-DECEBEB7C5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ADB502EC-3316-415C-9111-40D8123EA6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A7E3A182-2638-4804-AED8-7EF7FC9327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907919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A2B8B7C2-B773-4C1B-BC70-DCBF2865F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511A6204-51BD-4629-AA2B-FAF1CBB4D4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2F99C87-2412-45D0-B3A6-CF529A8536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BB712736-9CD7-47C3-83A8-CE19060F0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2ABC142-6448-4A48-89D3-98F4B56EC0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44247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17DA087-C595-495A-92FF-184D539EFD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EFDB7A6-CC83-4789-B797-7E656233DA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4E6B467D-3F6D-4C51-B850-D8196751D4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962631E-A6EA-46B5-8D04-06DD7CC27B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E3AF7C8D-D6EF-499F-A7D7-C1C48B4E1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5110606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0F13020-BAFE-46D4-9BA2-71759C34B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8745BA91-BB88-47F9-B630-51F5996D2C7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3B54D4B-82CF-4E90-B4D8-D0F2A837670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9BB23771-CE0E-4938-92DB-9EE5BF43ACC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058A01CC-EF69-4079-BA08-062C37B29E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C77D4E4B-56AA-4B9B-847A-2CD7C4A18D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678530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A1A0895-4160-4382-8935-7024A32825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39D3716-B557-4F4B-B1CE-D49F50381C5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2E73D245-2640-43ED-8B4D-0CDEF4A3F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0839B7A1-9FCB-408B-981B-0BF38A1C1C8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42AE7E48-2D30-469D-B215-D53D59DC356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09EB855D-3C33-4D6F-9149-A92B0A8505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283E46F8-292D-45E1-89C4-70678F37F3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40161BD0-4481-47C7-9A11-AC36259DAC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52603035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895CF35E-B4F4-4350-B3F6-53AE65CB2E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E85E6E4D-B413-4C2C-97BD-9E3E6E65DF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5CFB2F17-C9EC-455C-895E-C7269B528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944CC5D7-015B-4B93-99C8-7EA6D40052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555649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C622325C-49DD-4589-B6AC-6DDA63979F3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C10E3AD9-1313-4122-82B8-D5939C7C0A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ACE75630-C200-4BBA-841C-6C308DD99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348443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04269AE-FEF0-401C-9E27-224B54F50F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A522F815-1CB9-4E56-812D-7D1DAD747A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C8C7D7CD-87A0-4C93-B961-97D6BB3DAC1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CF045FF-3135-46D1-9A45-FD0F373B7D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BAA494A7-E2C5-4076-93B1-ABE20AF7D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EF48B89E-E3E8-4A22-89E4-DBFB53B09A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78280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4B956B6-0D7C-4DED-86ED-FC35B1DA85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9AE007D4-3E91-433A-BCAB-85F77FB517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D9DB62A-0485-4F6D-B0C0-61494F1A9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5D3E9D33-8DEA-4226-B249-6B162859B2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AC72F118-BC9D-48CA-A900-B0F6D11751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3675830F-249A-4BDC-8581-E59E23646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081911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FDCBD051-4E7E-45A2-AEB5-9F53F0B69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F4AA15C6-21F8-45CB-8DEB-80873D32E6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188FA26F-BEAB-4A0E-A1CB-333C1AD0A7C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38FC2-3987-429A-A346-74CFE28A18AA}" type="datetimeFigureOut">
              <a:rPr lang="he-IL" smtClean="0"/>
              <a:t>כ"ח/תמוז/תש"פ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152AF48-44AE-4B4D-AC00-380180710C0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0FE43C63-AE2D-4426-9B07-371F389E7F0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F37BD5E-9EB2-45AE-9222-4BD8105C5AC5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57657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5" Type="http://schemas.openxmlformats.org/officeDocument/2006/relationships/image" Target="../media/image6.png"/><Relationship Id="rId4" Type="http://schemas.openxmlformats.org/officeDocument/2006/relationships/image" Target="../media/image1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1.jpg"/><Relationship Id="rId4" Type="http://schemas.openxmlformats.org/officeDocument/2006/relationships/notesSlide" Target="../notesSlides/notesSlide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5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98E5ACC6-85A4-4748-9190-6B24911EBFD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he-IL" dirty="0"/>
              <a:t>למידת מערכות ברשת חכמה</a:t>
            </a:r>
            <a:br>
              <a:rPr lang="he-IL" dirty="0"/>
            </a:br>
            <a:r>
              <a:rPr lang="he-IL" dirty="0"/>
              <a:t>בשיטות </a:t>
            </a:r>
            <a:r>
              <a:rPr lang="en-US" dirty="0"/>
              <a:t>NILM</a:t>
            </a:r>
            <a:r>
              <a:rPr lang="he-IL" dirty="0"/>
              <a:t> ב</a:t>
            </a:r>
            <a:r>
              <a:rPr lang="en-US" dirty="0"/>
              <a:t>On line</a:t>
            </a:r>
            <a:br>
              <a:rPr lang="en-US" dirty="0"/>
            </a:br>
            <a:r>
              <a:rPr lang="he-IL" sz="3600" dirty="0"/>
              <a:t>פרויקט מס' </a:t>
            </a:r>
            <a:r>
              <a:rPr lang="en-US" sz="3600" dirty="0"/>
              <a:t>19-1-1-1950</a:t>
            </a:r>
            <a:endParaRPr lang="he-IL" sz="3600" dirty="0"/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11BE0B10-5829-4EC3-8B83-11EE202552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798618" y="4451783"/>
            <a:ext cx="6927273" cy="1655762"/>
          </a:xfrm>
        </p:spPr>
        <p:txBody>
          <a:bodyPr/>
          <a:lstStyle/>
          <a:p>
            <a:r>
              <a:rPr lang="he-IL" u="sng" dirty="0"/>
              <a:t>מבצעים</a:t>
            </a:r>
            <a:r>
              <a:rPr lang="he-IL" dirty="0"/>
              <a:t>: מתן מצליח ואלון </a:t>
            </a:r>
            <a:r>
              <a:rPr lang="he-IL" dirty="0" err="1"/>
              <a:t>סצ'י</a:t>
            </a:r>
            <a:r>
              <a:rPr lang="he-IL" dirty="0"/>
              <a:t>		</a:t>
            </a:r>
          </a:p>
          <a:p>
            <a:r>
              <a:rPr lang="he-IL" u="sng" dirty="0"/>
              <a:t>מנחה</a:t>
            </a:r>
            <a:r>
              <a:rPr lang="he-IL" dirty="0"/>
              <a:t>: ד"ר יובל </a:t>
            </a:r>
            <a:r>
              <a:rPr lang="he-IL" dirty="0" err="1"/>
              <a:t>בק</a:t>
            </a:r>
            <a:r>
              <a:rPr lang="he-IL" dirty="0"/>
              <a:t>      			 </a:t>
            </a:r>
          </a:p>
          <a:p>
            <a:r>
              <a:rPr lang="he-IL" dirty="0"/>
              <a:t>     </a:t>
            </a:r>
            <a:r>
              <a:rPr lang="he-IL" u="sng" dirty="0"/>
              <a:t>מקום ביצוע הפרויקט: </a:t>
            </a:r>
            <a:r>
              <a:rPr lang="he-IL" dirty="0"/>
              <a:t>אוניברסיטת תל אביב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CA5532AB-6777-44B6-A796-FC598A4AA55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28276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להגדיר את עלות </a:t>
            </a:r>
          </a:p>
          <a:p>
            <a:pPr marL="0" indent="0">
              <a:buNone/>
            </a:pPr>
            <a:r>
              <a:rPr lang="he-IL" dirty="0"/>
              <a:t>צריכת החשמל החודשית שלו</a:t>
            </a:r>
          </a:p>
          <a:p>
            <a:pPr marL="0" indent="0">
              <a:buNone/>
            </a:pPr>
            <a:r>
              <a:rPr lang="he-IL" dirty="0"/>
              <a:t>בשביל לראות תוצאות נכונות</a:t>
            </a:r>
          </a:p>
          <a:p>
            <a:pPr marL="0" indent="0">
              <a:buNone/>
            </a:pPr>
            <a:r>
              <a:rPr lang="he-IL" dirty="0"/>
              <a:t>מבחינה כלכלית בגרפים שעוסקים</a:t>
            </a:r>
          </a:p>
          <a:p>
            <a:pPr marL="0" indent="0">
              <a:buNone/>
            </a:pPr>
            <a:r>
              <a:rPr lang="he-IL" dirty="0"/>
              <a:t>בעלות החשמל.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הגדרות</a:t>
            </a:r>
          </a:p>
        </p:txBody>
      </p:sp>
      <p:pic>
        <p:nvPicPr>
          <p:cNvPr id="7" name="settings with graph">
            <a:hlinkClick r:id="" action="ppaction://media"/>
            <a:extLst>
              <a:ext uri="{FF2B5EF4-FFF2-40B4-BE49-F238E27FC236}">
                <a16:creationId xmlns:a16="http://schemas.microsoft.com/office/drawing/2014/main" id="{2533D3CE-5FED-413F-90E3-A2EE83AE6C7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4127" y="1207964"/>
            <a:ext cx="2793330" cy="5586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865055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90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E884866-F15E-4049-801B-E4D96E9562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תוצאות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146CE5D8-24E3-47BB-BBA1-8C8E771AD8E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האלגוריתם שלנו מצליח בצורה תקנית לזהות את כל המכשירים שיש להם הספק שערכו גדול מ – </a:t>
            </a:r>
            <a:r>
              <a:rPr lang="en-US" dirty="0"/>
              <a:t>0.5KW</a:t>
            </a:r>
            <a:r>
              <a:rPr lang="he-IL" dirty="0"/>
              <a:t> (על מאגר המדידות שברשותנו).</a:t>
            </a:r>
          </a:p>
          <a:p>
            <a:endParaRPr lang="he-IL" dirty="0"/>
          </a:p>
          <a:p>
            <a:pPr marL="0" indent="0">
              <a:buNone/>
            </a:pPr>
            <a:r>
              <a:rPr lang="he-IL" dirty="0"/>
              <a:t>דוגמה:</a:t>
            </a:r>
          </a:p>
          <a:p>
            <a:endParaRPr lang="he-I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C550BDA-7FD2-46F3-AB01-EDBE9D636A9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pic>
        <p:nvPicPr>
          <p:cNvPr id="7" name="תמונה 6">
            <a:extLst>
              <a:ext uri="{FF2B5EF4-FFF2-40B4-BE49-F238E27FC236}">
                <a16:creationId xmlns:a16="http://schemas.microsoft.com/office/drawing/2014/main" id="{BAC02DC1-7E71-4405-B9C9-2FCB1DAFF3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6584" y="3759199"/>
            <a:ext cx="3361564" cy="2311599"/>
          </a:xfrm>
          <a:prstGeom prst="rect">
            <a:avLst/>
          </a:prstGeom>
        </p:spPr>
      </p:pic>
      <p:pic>
        <p:nvPicPr>
          <p:cNvPr id="8" name="תמונה 7">
            <a:extLst>
              <a:ext uri="{FF2B5EF4-FFF2-40B4-BE49-F238E27FC236}">
                <a16:creationId xmlns:a16="http://schemas.microsoft.com/office/drawing/2014/main" id="{EE4C4423-D880-44CA-8E18-7B68097FFB9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7657" y="3759198"/>
            <a:ext cx="3385001" cy="2311599"/>
          </a:xfrm>
          <a:prstGeom prst="rect">
            <a:avLst/>
          </a:prstGeom>
        </p:spPr>
      </p:pic>
      <p:sp>
        <p:nvSpPr>
          <p:cNvPr id="9" name="תיבת טקסט 8">
            <a:extLst>
              <a:ext uri="{FF2B5EF4-FFF2-40B4-BE49-F238E27FC236}">
                <a16:creationId xmlns:a16="http://schemas.microsoft.com/office/drawing/2014/main" id="{C85C7379-B1B1-459D-B4E5-0038E9D9A208}"/>
              </a:ext>
            </a:extLst>
          </p:cNvPr>
          <p:cNvSpPr txBox="1"/>
          <p:nvPr/>
        </p:nvSpPr>
        <p:spPr>
          <a:xfrm>
            <a:off x="2161309" y="3288145"/>
            <a:ext cx="176414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ההספק הכולל:</a:t>
            </a:r>
          </a:p>
        </p:txBody>
      </p:sp>
      <p:sp>
        <p:nvSpPr>
          <p:cNvPr id="10" name="תיבת טקסט 9">
            <a:extLst>
              <a:ext uri="{FF2B5EF4-FFF2-40B4-BE49-F238E27FC236}">
                <a16:creationId xmlns:a16="http://schemas.microsoft.com/office/drawing/2014/main" id="{3D1F7647-F106-4533-A74B-0F053F957744}"/>
              </a:ext>
            </a:extLst>
          </p:cNvPr>
          <p:cNvSpPr txBox="1"/>
          <p:nvPr/>
        </p:nvSpPr>
        <p:spPr>
          <a:xfrm>
            <a:off x="5017420" y="3283700"/>
            <a:ext cx="1764146" cy="369332"/>
          </a:xfrm>
          <a:prstGeom prst="rect">
            <a:avLst/>
          </a:prstGeom>
          <a:noFill/>
        </p:spPr>
        <p:txBody>
          <a:bodyPr wrap="square" rtlCol="1">
            <a:spAutoFit/>
          </a:bodyPr>
          <a:lstStyle/>
          <a:p>
            <a:r>
              <a:rPr lang="he-IL" dirty="0"/>
              <a:t>החלוקה:</a:t>
            </a:r>
          </a:p>
        </p:txBody>
      </p:sp>
    </p:spTree>
    <p:extLst>
      <p:ext uri="{BB962C8B-B14F-4D97-AF65-F5344CB8AC3E}">
        <p14:creationId xmlns:p14="http://schemas.microsoft.com/office/powerpoint/2010/main" val="24333165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D279543-6E86-4058-B823-CD56BFC575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הצעות להמשך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9BF1819-6BAB-486D-BE71-2B486FF989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שימוש באלגוריתמים מבוססי למידה חישובית/למידה מחיזוקים/ למידה עמוקה לצורך שיפור האלגוריתם.</a:t>
            </a:r>
          </a:p>
          <a:p>
            <a:r>
              <a:rPr lang="he-IL" dirty="0"/>
              <a:t>שימוש בפרמטרים נוספים שנמדדים על ידי המונה לצורך </a:t>
            </a:r>
            <a:r>
              <a:rPr lang="he-IL"/>
              <a:t>קבלת הערכה טובה יותר.</a:t>
            </a:r>
            <a:endParaRPr lang="he-IL" dirty="0"/>
          </a:p>
          <a:p>
            <a:r>
              <a:rPr lang="he-IL" dirty="0"/>
              <a:t>שימוש בפלטי האלגוריתם לצורך זיהוי חריגות בהתנהגות של מכשירים, ובכך לזהות תקלות עתידיות ולהתריע על המשתמש בפרויקט עליהן (לצורך תיקון המכשיר לפני התקלה או קניית מכשיר חדש).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7EE01CA-C9EC-464D-B5E2-E0BE14C5BD1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36874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D922D77-173E-4559-A252-1DE687522C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-3521364" y="2378653"/>
            <a:ext cx="10515600" cy="1325563"/>
          </a:xfrm>
        </p:spPr>
        <p:txBody>
          <a:bodyPr/>
          <a:lstStyle/>
          <a:p>
            <a:r>
              <a:rPr lang="he-IL" dirty="0"/>
              <a:t>שאלות?</a:t>
            </a:r>
          </a:p>
        </p:txBody>
      </p:sp>
    </p:spTree>
    <p:extLst>
      <p:ext uri="{BB962C8B-B14F-4D97-AF65-F5344CB8AC3E}">
        <p14:creationId xmlns:p14="http://schemas.microsoft.com/office/powerpoint/2010/main" val="9798030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8E869ED-9666-4269-9905-AFA6F15A0B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מבוא- </a:t>
            </a:r>
            <a:r>
              <a:rPr lang="en-US" dirty="0"/>
              <a:t>NILM</a:t>
            </a:r>
            <a:endParaRPr lang="he-IL" dirty="0"/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C49CA143-8640-4FDC-9D4D-20E76CFC1E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he-IL" dirty="0"/>
              <a:t>בימינו, המידע הנגיש לצרכן על רשת החשמל מוגבל לכמות החשמל הכוללת שבה השתמש.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(</a:t>
            </a:r>
            <a:r>
              <a:rPr lang="en-US" dirty="0"/>
              <a:t>Non Intrusive Load Monitoring</a:t>
            </a:r>
            <a:r>
              <a:rPr lang="he-IL" dirty="0"/>
              <a:t>), הוא הרעיון להציג לצרכן מידע עבור כל מכשיר ברשת החשמל הביתית, על ידי ניתוח וזיהוי מידע של מונה חכם הדוגם בו זמנית את כל הרשת.</a:t>
            </a:r>
          </a:p>
          <a:p>
            <a:pPr marL="0" indent="0">
              <a:buNone/>
            </a:pPr>
            <a:r>
              <a:rPr lang="en-US" dirty="0"/>
              <a:t>NILM</a:t>
            </a:r>
            <a:r>
              <a:rPr lang="he-IL" dirty="0"/>
              <a:t> נחשב לזול וקל לתחזוקה, לעומת רעיונות אחרים כמו </a:t>
            </a:r>
            <a:r>
              <a:rPr lang="en-US" dirty="0"/>
              <a:t>ILM</a:t>
            </a:r>
            <a:r>
              <a:rPr lang="he-IL" dirty="0"/>
              <a:t> (</a:t>
            </a:r>
            <a:r>
              <a:rPr lang="en-US" dirty="0"/>
              <a:t>Intrusive Load Monitoring</a:t>
            </a:r>
            <a:r>
              <a:rPr lang="he-IL" dirty="0"/>
              <a:t>) שבה לכל מכשיר יש מונה.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A4E65F4F-EB85-4397-B8E5-C119F8DDEC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04171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FF7E895-AEAA-4F76-B065-37BB1B5AC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מטרות הפרויקט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B64438B0-D558-4F95-8438-6CDF0E16D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בניית אלגוריתם </a:t>
            </a:r>
            <a:r>
              <a:rPr lang="en-US" dirty="0"/>
              <a:t>NILM</a:t>
            </a:r>
            <a:r>
              <a:rPr lang="he-IL" dirty="0"/>
              <a:t> המשתמש במונה חכם של חברת </a:t>
            </a:r>
            <a:r>
              <a:rPr lang="en-US" dirty="0"/>
              <a:t>SATEC</a:t>
            </a:r>
            <a:r>
              <a:rPr lang="he-IL" dirty="0"/>
              <a:t>.</a:t>
            </a:r>
            <a:endParaRPr lang="en-US" dirty="0"/>
          </a:p>
          <a:p>
            <a:r>
              <a:rPr lang="he-IL" dirty="0"/>
              <a:t>יצירת בסיס נתונים דינאמי של מכשירים.</a:t>
            </a:r>
          </a:p>
          <a:p>
            <a:r>
              <a:rPr lang="he-IL" dirty="0"/>
              <a:t>בניית ממשק משתמש המציג את כל המידע.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D41E8BCB-2D2B-4410-A07C-B28417849E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9A2007C-EDBF-4F9B-B273-FB70788B68FD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9DD86E11-5371-4F56-8159-61904B7F9D50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תיבת טקסט 2">
              <a:extLst>
                <a:ext uri="{FF2B5EF4-FFF2-40B4-BE49-F238E27FC236}">
                  <a16:creationId xmlns:a16="http://schemas.microsoft.com/office/drawing/2014/main" id="{29352139-6C08-47ED-A90A-ABF17FAB843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8" name="חץ: למטה 7">
              <a:extLst>
                <a:ext uri="{FF2B5EF4-FFF2-40B4-BE49-F238E27FC236}">
                  <a16:creationId xmlns:a16="http://schemas.microsoft.com/office/drawing/2014/main" id="{FC2E9438-E92F-4840-B6D8-372EC5E5B9E9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9" name="תיבת טקסט 2">
              <a:extLst>
                <a:ext uri="{FF2B5EF4-FFF2-40B4-BE49-F238E27FC236}">
                  <a16:creationId xmlns:a16="http://schemas.microsoft.com/office/drawing/2014/main" id="{4EE0ADB4-3393-4E11-B350-31F57C56B90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32C150A5-6382-44CF-BEAC-3BCED9E573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חץ: למטה 10">
              <a:extLst>
                <a:ext uri="{FF2B5EF4-FFF2-40B4-BE49-F238E27FC236}">
                  <a16:creationId xmlns:a16="http://schemas.microsoft.com/office/drawing/2014/main" id="{B895DBAC-4C74-4328-8ECE-6FCE27054612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2" name="תיבת טקסט 2">
              <a:extLst>
                <a:ext uri="{FF2B5EF4-FFF2-40B4-BE49-F238E27FC236}">
                  <a16:creationId xmlns:a16="http://schemas.microsoft.com/office/drawing/2014/main" id="{7EBA4CCD-4AD9-46D2-ACEB-9637396B28A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180922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9DFE6A7-E540-4736-B896-BE995F329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מדידות הנתונים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62E8D8A0-C644-48FA-A799-AEA586510A3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מדידות הנתונים מתבצעות על ידי תוכנת </a:t>
            </a:r>
            <a:r>
              <a:rPr lang="en-US" dirty="0"/>
              <a:t>PAS</a:t>
            </a:r>
            <a:r>
              <a:rPr lang="he-IL" dirty="0"/>
              <a:t> של חברת </a:t>
            </a:r>
            <a:r>
              <a:rPr lang="en-US" dirty="0"/>
              <a:t>SATEC</a:t>
            </a:r>
            <a:r>
              <a:rPr lang="he-IL" dirty="0"/>
              <a:t>, ונשמרות בתור מסד נתונים בפורמט </a:t>
            </a:r>
            <a:r>
              <a:rPr lang="en-US" dirty="0"/>
              <a:t>MDB</a:t>
            </a:r>
            <a:r>
              <a:rPr lang="he-IL" dirty="0"/>
              <a:t>.</a:t>
            </a:r>
          </a:p>
          <a:p>
            <a:r>
              <a:rPr lang="he-IL" dirty="0"/>
              <a:t>בנינו מאקרו להמרת קבצי </a:t>
            </a:r>
            <a:r>
              <a:rPr lang="en-US" dirty="0"/>
              <a:t>MDB</a:t>
            </a:r>
            <a:r>
              <a:rPr lang="he-IL" dirty="0"/>
              <a:t> לקבצי </a:t>
            </a:r>
            <a:r>
              <a:rPr lang="en-US" dirty="0"/>
              <a:t>CSV</a:t>
            </a:r>
            <a:r>
              <a:rPr lang="he-IL" dirty="0"/>
              <a:t> אשר				 רץ בצורה מחזורית (כל 5 דקות).</a:t>
            </a:r>
          </a:p>
        </p:txBody>
      </p:sp>
      <p:grpSp>
        <p:nvGrpSpPr>
          <p:cNvPr id="4" name="קבוצה 3">
            <a:extLst>
              <a:ext uri="{FF2B5EF4-FFF2-40B4-BE49-F238E27FC236}">
                <a16:creationId xmlns:a16="http://schemas.microsoft.com/office/drawing/2014/main" id="{B48D3B91-6ADE-4D16-BB42-3F5D3E4D4490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5" name="תיבת טקסט 2">
              <a:extLst>
                <a:ext uri="{FF2B5EF4-FFF2-40B4-BE49-F238E27FC236}">
                  <a16:creationId xmlns:a16="http://schemas.microsoft.com/office/drawing/2014/main" id="{06E5EB36-1A40-4338-B088-ADDACF47750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6" name="תיבת טקסט 2">
              <a:extLst>
                <a:ext uri="{FF2B5EF4-FFF2-40B4-BE49-F238E27FC236}">
                  <a16:creationId xmlns:a16="http://schemas.microsoft.com/office/drawing/2014/main" id="{6E56475D-1CD0-411A-B2B4-DDC7196AD70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7" name="חץ: למטה 6">
              <a:extLst>
                <a:ext uri="{FF2B5EF4-FFF2-40B4-BE49-F238E27FC236}">
                  <a16:creationId xmlns:a16="http://schemas.microsoft.com/office/drawing/2014/main" id="{7A577FA1-6F4A-48F6-8519-305FBC5FA661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8" name="תיבת טקסט 2">
              <a:extLst>
                <a:ext uri="{FF2B5EF4-FFF2-40B4-BE49-F238E27FC236}">
                  <a16:creationId xmlns:a16="http://schemas.microsoft.com/office/drawing/2014/main" id="{74911944-C1C2-486B-87D5-0C73C62ECD2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9" name="חץ: למטה 8">
              <a:extLst>
                <a:ext uri="{FF2B5EF4-FFF2-40B4-BE49-F238E27FC236}">
                  <a16:creationId xmlns:a16="http://schemas.microsoft.com/office/drawing/2014/main" id="{5F6FB724-F821-4178-840E-E033D35185DB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0" name="חץ: למטה 9">
              <a:extLst>
                <a:ext uri="{FF2B5EF4-FFF2-40B4-BE49-F238E27FC236}">
                  <a16:creationId xmlns:a16="http://schemas.microsoft.com/office/drawing/2014/main" id="{7BFE8EC7-AB4E-486C-8294-36DFB969B4EC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1" name="תיבת טקסט 2">
              <a:extLst>
                <a:ext uri="{FF2B5EF4-FFF2-40B4-BE49-F238E27FC236}">
                  <a16:creationId xmlns:a16="http://schemas.microsoft.com/office/drawing/2014/main" id="{64C7D96D-161B-4ABE-BBD6-57CA5D17579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pic>
        <p:nvPicPr>
          <p:cNvPr id="12" name="Picture 2">
            <a:extLst>
              <a:ext uri="{FF2B5EF4-FFF2-40B4-BE49-F238E27FC236}">
                <a16:creationId xmlns:a16="http://schemas.microsoft.com/office/drawing/2014/main" id="{048835A3-F7BB-45D9-AD03-DD5D91EA6A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46361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זיהוי המאורעות ברשת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e-IL" dirty="0"/>
              <a:t>חישוב הפרשי </a:t>
            </a:r>
            <a:r>
              <a:rPr lang="he-IL" dirty="0" err="1"/>
              <a:t>ההספקים</a:t>
            </a:r>
            <a:r>
              <a:rPr lang="he-IL" dirty="0"/>
              <a:t> בין כל זוג דגימות סמוכות.</a:t>
            </a:r>
          </a:p>
          <a:p>
            <a:r>
              <a:rPr lang="he-IL" dirty="0"/>
              <a:t>סינון כל ההפרשים האבסולוטיים הנמוכים מסף שנקבע.</a:t>
            </a:r>
          </a:p>
          <a:p>
            <a:r>
              <a:rPr lang="he-IL" dirty="0"/>
              <a:t>התאמה בין עלייה בהספק לירידה בהספק לפי גדלים			     אבסולוטיים (ובכך להגדיר מאורע ברשת).</a:t>
            </a:r>
          </a:p>
          <a:p>
            <a:r>
              <a:rPr lang="he-IL" dirty="0"/>
              <a:t>סינון נוסף לפי משך זמן של מאורע.</a:t>
            </a:r>
          </a:p>
          <a:p>
            <a:endParaRPr lang="he-IL" dirty="0"/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3079997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a14="http://schemas.microsoft.com/office/drawing/2010/main">
        <mc:Choice Requires="a14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/>
              </a:bodyPr>
              <a:lstStyle/>
              <a:p>
                <a:r>
                  <a:rPr lang="he-IL" dirty="0"/>
                  <a:t>בניית מדד דמיון בין מאורע למכשיר, המבוסס על אינטרפולציה של </a:t>
                </a:r>
                <a:r>
                  <a:rPr lang="en-US" dirty="0"/>
                  <a:t>similarity</a:t>
                </a:r>
                <a:r>
                  <a:rPr lang="he-IL" dirty="0"/>
                  <a:t> לפי דמיון בפרמטרים:</a:t>
                </a:r>
                <a:endParaRPr lang="en-US" dirty="0"/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right"/>
                    </m:oMathParaPr>
                    <m:oMath xmlns:m="http://schemas.openxmlformats.org/officeDocument/2006/math">
                      <m:r>
                        <a:rPr lang="en-US" sz="1800" i="1">
                          <a:latin typeface="Cambria Math" panose="02040503050406030204" pitchFamily="18" charset="0"/>
                        </a:rPr>
                        <m:t>𝑠𝑐𝑜𝑟𝑒</m:t>
                      </m:r>
                      <m:d>
                        <m:dPr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dPr>
                        <m:e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</m:e>
                      </m:d>
                      <m:r>
                        <a:rPr lang="en-US" sz="1800" i="1">
                          <a:latin typeface="Cambria Math" panose="02040503050406030204" pitchFamily="18" charset="0"/>
                        </a:rPr>
                        <m:t>= </m:t>
                      </m:r>
                      <m:nary>
                        <m:naryPr>
                          <m:chr m:val="∑"/>
                          <m:limLoc m:val="undOvr"/>
                          <m:ctrlPr>
                            <a:rPr lang="en-US" sz="1800" i="1">
                              <a:latin typeface="Cambria Math" panose="02040503050406030204" pitchFamily="18" charset="0"/>
                            </a:rPr>
                          </m:ctrlPr>
                        </m:naryPr>
                        <m: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𝑖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=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1</m:t>
                          </m:r>
                        </m:sub>
                        <m:sup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𝐾</m:t>
                          </m:r>
                        </m:sup>
                        <m:e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𝑤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∙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𝑠𝑐𝑜𝑟</m:t>
                          </m:r>
                          <m:sSub>
                            <m:sSubPr>
                              <m:ctrlPr>
                                <a:rPr lang="en-US" sz="18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𝑒</m:t>
                              </m:r>
                            </m:e>
                            <m:sub>
                              <m:r>
                                <a:rPr lang="en-US" sz="1800" i="1">
                                  <a:latin typeface="Cambria Math" panose="02040503050406030204" pitchFamily="18" charset="0"/>
                                </a:rPr>
                                <m:t>𝑖</m:t>
                              </m:r>
                            </m:sub>
                          </m:sSub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𝑒𝑣𝑒𝑛𝑡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,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𝑑𝑒𝑣𝑖𝑐𝑒</m:t>
                          </m:r>
                          <m:r>
                            <a:rPr lang="en-US" sz="1800" i="1">
                              <a:latin typeface="Cambria Math" panose="02040503050406030204" pitchFamily="18" charset="0"/>
                            </a:rPr>
                            <m:t>)</m:t>
                          </m:r>
                        </m:e>
                      </m:nary>
                    </m:oMath>
                  </m:oMathPara>
                </a14:m>
                <a:endParaRPr lang="en-US" sz="1800" dirty="0"/>
              </a:p>
              <a:p>
                <a:r>
                  <a:rPr lang="he-IL" dirty="0"/>
                  <a:t>כאשר דמיון פרמטרים התבצע לפי: הספק,					 עיוות בזרם (</a:t>
                </a:r>
                <a:r>
                  <a:rPr lang="en-US" dirty="0"/>
                  <a:t>current THD</a:t>
                </a:r>
                <a:r>
                  <a:rPr lang="he-IL" dirty="0"/>
                  <a:t>), שעה ביום, התפלגות 			     חיבור לפי פאזות.</a:t>
                </a:r>
              </a:p>
              <a:p>
                <a:r>
                  <a:rPr lang="he-IL" dirty="0"/>
                  <a:t>בהנחה שהמכשיר בעל הציון הטוב ביותר עבר סף				 מסוים, המאורע קושר אליו, אחרת הגדרנו מכשיר חדש			 במערכת.</a:t>
                </a:r>
              </a:p>
            </p:txBody>
          </p:sp>
        </mc:Choice>
        <mc:Fallback xmlns="">
          <p:sp>
            <p:nvSpPr>
              <p:cNvPr id="3" name="מציין מיקום תוכן 2">
                <a:extLst>
                  <a:ext uri="{FF2B5EF4-FFF2-40B4-BE49-F238E27FC236}">
                    <a16:creationId xmlns:a16="http://schemas.microsoft.com/office/drawing/2014/main" id="{4A5466E2-8697-4F1E-B809-E259470DADD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t="-2381" r="-1043"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קישור המאורעות למכשירים</a:t>
            </a:r>
          </a:p>
        </p:txBody>
      </p:sp>
    </p:spTree>
    <p:extLst>
      <p:ext uri="{BB962C8B-B14F-4D97-AF65-F5344CB8AC3E}">
        <p14:creationId xmlns:p14="http://schemas.microsoft.com/office/powerpoint/2010/main" val="33499218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בעת זיהוי מאורע המודל שולח למשתמש התראה דרך האפליקציה.</a:t>
            </a:r>
          </a:p>
          <a:p>
            <a:r>
              <a:rPr lang="he-IL" dirty="0"/>
              <a:t>ההתראה מפנה אותו למסך</a:t>
            </a:r>
          </a:p>
          <a:p>
            <a:pPr marL="0" indent="0">
              <a:buNone/>
            </a:pPr>
            <a:r>
              <a:rPr lang="he-IL" dirty="0"/>
              <a:t> הוספת המכשירים.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</a:t>
            </a:r>
            <a:r>
              <a:rPr lang="he-IL"/>
              <a:t>פנייה למשתמש</a:t>
            </a:r>
            <a:endParaRPr lang="he-IL" dirty="0"/>
          </a:p>
        </p:txBody>
      </p:sp>
      <p:pic>
        <p:nvPicPr>
          <p:cNvPr id="5" name="notification_trim">
            <a:hlinkClick r:id="" action="ppaction://media"/>
            <a:extLst>
              <a:ext uri="{FF2B5EF4-FFF2-40B4-BE49-F238E27FC236}">
                <a16:creationId xmlns:a16="http://schemas.microsoft.com/office/drawing/2014/main" id="{6298CBB2-000D-4650-BF00-7811E35C413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093841" y="2226026"/>
            <a:ext cx="2305536" cy="461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5391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6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יכול להוסיף </a:t>
            </a:r>
          </a:p>
          <a:p>
            <a:pPr marL="0" indent="0">
              <a:buNone/>
            </a:pPr>
            <a:r>
              <a:rPr lang="he-IL" dirty="0"/>
              <a:t>למאגר מכשירים ולמחוק</a:t>
            </a:r>
          </a:p>
          <a:p>
            <a:pPr marL="0" indent="0">
              <a:buNone/>
            </a:pPr>
            <a:r>
              <a:rPr lang="he-IL" dirty="0"/>
              <a:t> מכשירים קיימים.</a:t>
            </a:r>
          </a:p>
          <a:p>
            <a:r>
              <a:rPr lang="he-IL" dirty="0"/>
              <a:t>בנוסף המשתמש יכול </a:t>
            </a:r>
          </a:p>
          <a:p>
            <a:pPr marL="0" indent="0">
              <a:buNone/>
            </a:pPr>
            <a:r>
              <a:rPr lang="he-IL" dirty="0"/>
              <a:t>לראות את רשימת המכשירים</a:t>
            </a:r>
          </a:p>
          <a:p>
            <a:pPr marL="0" indent="0">
              <a:buNone/>
            </a:pPr>
            <a:r>
              <a:rPr lang="he-IL" dirty="0"/>
              <a:t> שזוהו ונוספו. 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93261"/>
            <a:ext cx="10515600" cy="1325563"/>
          </a:xfrm>
        </p:spPr>
        <p:txBody>
          <a:bodyPr>
            <a:normAutofit/>
          </a:bodyPr>
          <a:lstStyle/>
          <a:p>
            <a:r>
              <a:rPr lang="he-IL" dirty="0"/>
              <a:t>מימוש -תכונות נוספות של האפליקציה –</a:t>
            </a:r>
            <a:br>
              <a:rPr lang="he-IL" dirty="0"/>
            </a:br>
            <a:r>
              <a:rPr lang="he-IL" dirty="0"/>
              <a:t> הצגת רשימה והוספת ומחיקת מכשירים</a:t>
            </a:r>
          </a:p>
        </p:txBody>
      </p:sp>
      <p:pic>
        <p:nvPicPr>
          <p:cNvPr id="6" name="add remove list">
            <a:hlinkClick r:id="" action="ppaction://media"/>
            <a:extLst>
              <a:ext uri="{FF2B5EF4-FFF2-40B4-BE49-F238E27FC236}">
                <a16:creationId xmlns:a16="http://schemas.microsoft.com/office/drawing/2014/main" id="{4139D7CE-1671-44F2-A3AD-62C3EFCA8B8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051466" y="1581497"/>
            <a:ext cx="2630688" cy="5261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7365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510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4A5466E2-8697-4F1E-B809-E259470DADD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he-IL" dirty="0"/>
              <a:t>המשתמש יוכל לצפות באפליקציה</a:t>
            </a:r>
          </a:p>
          <a:p>
            <a:pPr marL="0" indent="0">
              <a:buNone/>
            </a:pPr>
            <a:r>
              <a:rPr lang="he-IL" dirty="0"/>
              <a:t> במידע שנאסף על ידי האלגוריתם</a:t>
            </a:r>
          </a:p>
          <a:p>
            <a:pPr marL="0" indent="0">
              <a:buNone/>
            </a:pPr>
            <a:r>
              <a:rPr lang="he-IL" dirty="0"/>
              <a:t>בכמה דרכים לבחירתו.</a:t>
            </a: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F31849B8-76E6-4F00-87A6-274F9FB4A4C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902"/>
            <a:ext cx="4832863" cy="1101461"/>
          </a:xfrm>
          <a:prstGeom prst="rect">
            <a:avLst/>
          </a:prstGeom>
        </p:spPr>
      </p:pic>
      <p:grpSp>
        <p:nvGrpSpPr>
          <p:cNvPr id="13" name="קבוצה 12">
            <a:extLst>
              <a:ext uri="{FF2B5EF4-FFF2-40B4-BE49-F238E27FC236}">
                <a16:creationId xmlns:a16="http://schemas.microsoft.com/office/drawing/2014/main" id="{E56C2B07-C969-43AD-965C-96924FE3D3D3}"/>
              </a:ext>
            </a:extLst>
          </p:cNvPr>
          <p:cNvGrpSpPr/>
          <p:nvPr/>
        </p:nvGrpSpPr>
        <p:grpSpPr>
          <a:xfrm>
            <a:off x="386693" y="2558518"/>
            <a:ext cx="3255647" cy="3980266"/>
            <a:chOff x="830576" y="2823297"/>
            <a:chExt cx="3255647" cy="2799457"/>
          </a:xfrm>
        </p:grpSpPr>
        <p:sp>
          <p:nvSpPr>
            <p:cNvPr id="14" name="תיבת טקסט 2">
              <a:extLst>
                <a:ext uri="{FF2B5EF4-FFF2-40B4-BE49-F238E27FC236}">
                  <a16:creationId xmlns:a16="http://schemas.microsoft.com/office/drawing/2014/main" id="{EE592D3E-1297-45D6-A2F7-FF57A3A17342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8" y="4329199"/>
              <a:ext cx="3255645" cy="683484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הוצאת נתונים מהמכשירים השונים לצורך אבחון המאורעות (זיהוי דפוסים המעידים על חיבור מכשיר חדש לרשת)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5" name="תיבת טקסט 2">
              <a:extLst>
                <a:ext uri="{FF2B5EF4-FFF2-40B4-BE49-F238E27FC236}">
                  <a16:creationId xmlns:a16="http://schemas.microsoft.com/office/drawing/2014/main" id="{61A0E2A5-239F-4E21-9980-01B82A17CDA1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80" y="2823297"/>
              <a:ext cx="2087245" cy="363220"/>
            </a:xfrm>
            <a:prstGeom prst="rect">
              <a:avLst/>
            </a:prstGeom>
            <a:solidFill>
              <a:srgbClr val="FFFFFF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מדידות נתוני מערכת החשמל</a:t>
              </a:r>
              <a:endParaRPr lang="en-US" sz="120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6" name="חץ: למטה 15">
              <a:extLst>
                <a:ext uri="{FF2B5EF4-FFF2-40B4-BE49-F238E27FC236}">
                  <a16:creationId xmlns:a16="http://schemas.microsoft.com/office/drawing/2014/main" id="{5EED5236-DEA7-45E8-986A-99F5A70F00FF}"/>
                </a:ext>
              </a:extLst>
            </p:cNvPr>
            <p:cNvSpPr/>
            <p:nvPr/>
          </p:nvSpPr>
          <p:spPr>
            <a:xfrm>
              <a:off x="2110740" y="3208742"/>
              <a:ext cx="695325" cy="360046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7" name="תיבת טקסט 2">
              <a:extLst>
                <a:ext uri="{FF2B5EF4-FFF2-40B4-BE49-F238E27FC236}">
                  <a16:creationId xmlns:a16="http://schemas.microsoft.com/office/drawing/2014/main" id="{E6CE7212-76F5-4E71-829E-F90581FC0C6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1389379" y="3586200"/>
              <a:ext cx="2087245" cy="363220"/>
            </a:xfrm>
            <a:prstGeom prst="rect">
              <a:avLst/>
            </a:prstGeom>
            <a:noFill/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sp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זיהוי מאורעות ברשת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  <p:sp>
          <p:nvSpPr>
            <p:cNvPr id="18" name="חץ: למטה 17">
              <a:extLst>
                <a:ext uri="{FF2B5EF4-FFF2-40B4-BE49-F238E27FC236}">
                  <a16:creationId xmlns:a16="http://schemas.microsoft.com/office/drawing/2014/main" id="{1B723A9E-3A72-4AEF-B55A-EDFE1097E247}"/>
                </a:ext>
              </a:extLst>
            </p:cNvPr>
            <p:cNvSpPr/>
            <p:nvPr/>
          </p:nvSpPr>
          <p:spPr>
            <a:xfrm>
              <a:off x="2099892" y="3949420"/>
              <a:ext cx="695325" cy="363220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19" name="חץ: למטה 18">
              <a:extLst>
                <a:ext uri="{FF2B5EF4-FFF2-40B4-BE49-F238E27FC236}">
                  <a16:creationId xmlns:a16="http://schemas.microsoft.com/office/drawing/2014/main" id="{20F8584F-4133-4F66-8312-085A5ABE8B2D}"/>
                </a:ext>
              </a:extLst>
            </p:cNvPr>
            <p:cNvSpPr/>
            <p:nvPr/>
          </p:nvSpPr>
          <p:spPr>
            <a:xfrm>
              <a:off x="2099892" y="5029242"/>
              <a:ext cx="695325" cy="277455"/>
            </a:xfrm>
            <a:prstGeom prst="down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1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he-IL"/>
            </a:p>
          </p:txBody>
        </p:sp>
        <p:sp>
          <p:nvSpPr>
            <p:cNvPr id="20" name="תיבת טקסט 2">
              <a:extLst>
                <a:ext uri="{FF2B5EF4-FFF2-40B4-BE49-F238E27FC236}">
                  <a16:creationId xmlns:a16="http://schemas.microsoft.com/office/drawing/2014/main" id="{C35A279E-06B0-4E7D-8086-4E7DEB6D398D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 flipH="1">
              <a:off x="830576" y="5324929"/>
              <a:ext cx="3255643" cy="297825"/>
            </a:xfrm>
            <a:prstGeom prst="rect">
              <a:avLst/>
            </a:prstGeom>
            <a:solidFill>
              <a:srgbClr val="FFFF00"/>
            </a:solidFill>
            <a:ln w="9525">
              <a:solidFill>
                <a:srgbClr val="000000"/>
              </a:solidFill>
              <a:miter lim="800000"/>
              <a:headEnd/>
              <a:tailEnd/>
            </a:ln>
          </p:spPr>
          <p:txBody>
            <a:bodyPr rot="0" vert="horz" wrap="square" lIns="91440" tIns="45720" rIns="91440" bIns="45720" anchor="t" anchorCtr="0">
              <a:noAutofit/>
            </a:bodyPr>
            <a:lstStyle/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פנייה למשתמש ועדכון בסיס הנתונים בהתאם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  <a:p>
              <a:pPr algn="r" rtl="1">
                <a:lnSpc>
                  <a:spcPct val="150000"/>
                </a:lnSpc>
                <a:spcAft>
                  <a:spcPts val="0"/>
                </a:spcAft>
              </a:pPr>
              <a:r>
                <a:rPr lang="he-IL" sz="1200" dirty="0">
                  <a:effectLst/>
                  <a:latin typeface="Times New Roman" panose="02020603050405020304" pitchFamily="18" charset="0"/>
                  <a:ea typeface="Times New Roman" panose="02020603050405020304" pitchFamily="18" charset="0"/>
                </a:rPr>
                <a:t> </a:t>
              </a:r>
              <a:endParaRPr lang="en-US" sz="12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endParaRPr>
            </a:p>
          </p:txBody>
        </p:sp>
      </p:grpSp>
      <p:sp>
        <p:nvSpPr>
          <p:cNvPr id="2" name="כותרת 1">
            <a:extLst>
              <a:ext uri="{FF2B5EF4-FFF2-40B4-BE49-F238E27FC236}">
                <a16:creationId xmlns:a16="http://schemas.microsoft.com/office/drawing/2014/main" id="{1C47F668-6556-4984-AFAC-0A72A5BCF0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 dirty="0"/>
              <a:t>מימוש- תכונות נוספות של האפליקציה –</a:t>
            </a:r>
            <a:br>
              <a:rPr lang="he-IL" dirty="0"/>
            </a:br>
            <a:r>
              <a:rPr lang="he-IL" dirty="0"/>
              <a:t>הצגת מידע</a:t>
            </a:r>
          </a:p>
        </p:txBody>
      </p:sp>
      <p:pic>
        <p:nvPicPr>
          <p:cNvPr id="21" name="data_Trim">
            <a:hlinkClick r:id="" action="ppaction://media"/>
            <a:extLst>
              <a:ext uri="{FF2B5EF4-FFF2-40B4-BE49-F238E27FC236}">
                <a16:creationId xmlns:a16="http://schemas.microsoft.com/office/drawing/2014/main" id="{B32ABD6D-C16B-40A4-8EDF-F3C23141A37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697479" y="1164502"/>
            <a:ext cx="2736924" cy="5473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62592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2833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1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1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355</TotalTime>
  <Words>629</Words>
  <Application>Microsoft Office PowerPoint</Application>
  <PresentationFormat>מסך רחב</PresentationFormat>
  <Paragraphs>106</Paragraphs>
  <Slides>13</Slides>
  <Notes>1</Notes>
  <HiddenSlides>0</HiddenSlides>
  <MMClips>4</MMClips>
  <ScaleCrop>false</ScaleCrop>
  <HeadingPairs>
    <vt:vector size="6" baseType="variant">
      <vt:variant>
        <vt:lpstr>גופנים בשימוש</vt:lpstr>
      </vt:variant>
      <vt:variant>
        <vt:i4>5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13</vt:i4>
      </vt:variant>
    </vt:vector>
  </HeadingPairs>
  <TitlesOfParts>
    <vt:vector size="19" baseType="lpstr">
      <vt:lpstr>Arial</vt:lpstr>
      <vt:lpstr>Calibri</vt:lpstr>
      <vt:lpstr>Calibri Light</vt:lpstr>
      <vt:lpstr>Cambria Math</vt:lpstr>
      <vt:lpstr>Times New Roman</vt:lpstr>
      <vt:lpstr>ערכת נושא Office</vt:lpstr>
      <vt:lpstr>למידת מערכות ברשת חכמה בשיטות NILM בOn line פרויקט מס' 19-1-1-1950</vt:lpstr>
      <vt:lpstr>מבוא- NILM</vt:lpstr>
      <vt:lpstr>מטרות הפרויקט</vt:lpstr>
      <vt:lpstr>מימוש- מדידות הנתונים</vt:lpstr>
      <vt:lpstr>מימוש- זיהוי המאורעות ברשת</vt:lpstr>
      <vt:lpstr>מימוש- קישור המאורעות למכשירים</vt:lpstr>
      <vt:lpstr>מימוש- פנייה למשתמש</vt:lpstr>
      <vt:lpstr>מימוש -תכונות נוספות של האפליקציה –  הצגת רשימה והוספת ומחיקת מכשירים</vt:lpstr>
      <vt:lpstr>מימוש- תכונות נוספות של האפליקציה – הצגת מידע</vt:lpstr>
      <vt:lpstr>מימוש- תכונות נוספות של האפליקציה – הגדרות</vt:lpstr>
      <vt:lpstr>תוצאות</vt:lpstr>
      <vt:lpstr>הצעות להמשך</vt:lpstr>
      <vt:lpstr>שאלות?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למידת מערכות ברשת חכמה בשיטות NILM בOnline פרויקט מס' 19-1-1-1950</dc:title>
  <dc:creator>מתן מצליח</dc:creator>
  <cp:lastModifiedBy>מתן מצליח</cp:lastModifiedBy>
  <cp:revision>45</cp:revision>
  <dcterms:created xsi:type="dcterms:W3CDTF">2020-07-20T07:57:45Z</dcterms:created>
  <dcterms:modified xsi:type="dcterms:W3CDTF">2020-07-20T15:33:11Z</dcterms:modified>
</cp:coreProperties>
</file>

<file path=docProps/thumbnail.jpeg>
</file>